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429" r:id="rId5"/>
    <p:sldId id="439" r:id="rId6"/>
    <p:sldId id="435" r:id="rId7"/>
    <p:sldId id="348" r:id="rId8"/>
    <p:sldId id="436" r:id="rId9"/>
    <p:sldId id="4397" r:id="rId10"/>
    <p:sldId id="4402" r:id="rId11"/>
    <p:sldId id="437" r:id="rId12"/>
    <p:sldId id="4404" r:id="rId13"/>
    <p:sldId id="4406" r:id="rId14"/>
    <p:sldId id="4407" r:id="rId15"/>
    <p:sldId id="4408" r:id="rId16"/>
    <p:sldId id="441" r:id="rId17"/>
    <p:sldId id="4405" r:id="rId18"/>
    <p:sldId id="3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CBFF"/>
    <a:srgbClr val="FFE0D6"/>
    <a:srgbClr val="EAC9FF"/>
    <a:srgbClr val="E9C8FF"/>
    <a:srgbClr val="E5C4FF"/>
    <a:srgbClr val="BEE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53180-FF9A-4ECF-9A31-35DF973322F6}" v="13" dt="2021-05-06T15:27:48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04" autoAdjust="0"/>
    <p:restoredTop sz="96771" autoAdjust="0"/>
  </p:normalViewPr>
  <p:slideViewPr>
    <p:cSldViewPr snapToGrid="0" snapToObjects="1">
      <p:cViewPr varScale="1">
        <p:scale>
          <a:sx n="108" d="100"/>
          <a:sy n="108" d="100"/>
        </p:scale>
        <p:origin x="66" y="45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5740D-8725-7243-A1C9-DBB03DEB1B59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5E1CC-8D61-7E42-9EC1-66E2EA138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5FFB0C2-436C-B64D-BFC4-0EEE8867C2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04846" y="2745041"/>
            <a:ext cx="6083979" cy="41129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DD98AE-BB12-8B49-AA78-2F6BBE6A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50" t="30442" r="16183" b="850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F525F-F664-3842-9A38-CEB444FD9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3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A4C6B-072B-3142-B192-02F8A8EAE530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5157216" cy="131383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Slide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766646"/>
            <a:ext cx="5340096" cy="4206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1764792"/>
            <a:ext cx="5151701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9412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A4C6B-072B-3142-B192-02F8A8EAE530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5157216" cy="131383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Slide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766646"/>
            <a:ext cx="5340096" cy="4206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1764792"/>
            <a:ext cx="5151701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033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A4C6B-072B-3142-B192-02F8A8EAE530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5157216" cy="131383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Slide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766646"/>
            <a:ext cx="5340096" cy="4206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1764792"/>
            <a:ext cx="5151701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5311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A4C6B-072B-3142-B192-02F8A8EAE530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5157216" cy="131383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Slide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766646"/>
            <a:ext cx="5340096" cy="4206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1764792"/>
            <a:ext cx="5151701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087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09F44439-3E9A-494B-BE9B-84E24CCA31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3"/>
            <a:ext cx="5632704" cy="4206240"/>
          </a:xfrm>
        </p:spPr>
        <p:txBody>
          <a:bodyPr wrap="square" lIns="91521">
            <a:noAutofit/>
          </a:bodyPr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  <a:lvl2pPr marL="404813" indent="-176213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675" indent="-192024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6125" indent="-177800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988" indent="-1698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endParaRPr lang="en-US" dirty="0"/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75A49B51-D88F-074F-B207-4C1B1631F8D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181343" y="1783080"/>
            <a:ext cx="5632577" cy="4206240"/>
          </a:xfrm>
        </p:spPr>
        <p:txBody>
          <a:bodyPr wrap="square" lIns="91521">
            <a:noAutofit/>
          </a:bodyPr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  <a:lvl2pPr marL="404813" indent="-176213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675" indent="-192024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6125" indent="-177800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988" indent="-1698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CE3244-60DC-2D4D-8CE0-DB9CF6C034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186B02C-458D-A947-94EC-1D79652D4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0291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A32766-A8F8-054E-BC1D-041AAE66E851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760DA94D-7B4B-CE43-B5CC-ECCB894A47B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1997ADD-A072-864E-9ED2-53878C0B814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303A746-02AB-1C45-8906-B5141287F6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FF1B6212-7769-8E49-847F-8091DC07E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671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EC51A-39DC-9348-BB6B-2C0C971C6516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1755C051-C5F1-B04E-887E-77196A47CB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FDA37A7-70E9-C74D-BE90-6017826D6CD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94FE513-DD74-8048-98A5-549843E8A85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A373D37-84F7-7440-A2EF-94B614ADB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83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00352-D2B6-3C45-BD4F-A42D2E8ABFB7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5D6AF46E-1617-2346-8E8C-FFC91106B24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C34DC51-BEB6-0C41-A35E-74235C6C608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BF27691-7472-2B4F-8565-FEACB709FF2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8679140-CC6F-7C40-9288-B563757207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860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53BC7-8120-514F-B240-91F0532BB395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7321E8EF-1303-7E49-9F1C-3BD518FBFA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B31A2B6-796A-6B42-B4D4-8AB6F3E8F9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C90DFA1-4FBA-8E47-AF86-2708C3BEE80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55526728-7F27-F04A-9E3D-A0D0CF90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814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pic>
        <p:nvPicPr>
          <p:cNvPr id="10" name="Picture 9" descr="A picture containing brush&#10;&#10;Description automatically generated">
            <a:extLst>
              <a:ext uri="{FF2B5EF4-FFF2-40B4-BE49-F238E27FC236}">
                <a16:creationId xmlns:a16="http://schemas.microsoft.com/office/drawing/2014/main" id="{2B3B0153-AC3D-134F-BB6C-4ABBF7C445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09252" y="2745041"/>
            <a:ext cx="6080760" cy="411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78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25E0E67-0713-9747-9925-80A52A4F205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8065" y="0"/>
            <a:ext cx="6080760" cy="6857999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CF31B8-79F6-5B4F-BD11-4C648F75A7F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D52E62C-D76E-4546-A4E4-3F1236AED6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6324C370-C692-7E40-915D-7B77B88D4F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762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C166CF8-201D-CF48-AB8A-6CCFF94CE4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8065" y="475488"/>
            <a:ext cx="5594163" cy="5905501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A9ECC6-227D-8E47-9CE1-FE2E48D6949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B46F5C2-5D7C-BD47-86CD-627B5C500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39">
            <a:extLst>
              <a:ext uri="{FF2B5EF4-FFF2-40B4-BE49-F238E27FC236}">
                <a16:creationId xmlns:a16="http://schemas.microsoft.com/office/drawing/2014/main" id="{DC935607-B068-EA49-9A29-CA427176D6A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1842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EC2D67-7410-8B43-90E0-B4C67B2EC6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A644C43-9B90-4241-8AA1-F1E4107B9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53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2C6B6-99BF-064F-A5D7-1CCF2446F7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9FBA22-B029-C244-89A0-797A6B04D6A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03D2981-EAD6-A84C-BC51-67E7B512B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385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ADAEAD5-D974-D147-8AB9-192E5FE6AC0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67C6EC9-F1B4-3E40-9348-848702789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06628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274EA9F-DDAC-A047-BB03-43997A8177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7410CA-F0E9-844F-9A18-C07D4D9D0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904" y="6163056"/>
            <a:ext cx="5522976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source information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0D4C1F-1047-DD4E-BB60-328504E737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08452AF-9626-434A-B65E-BE1EA1CB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0173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A6EF6A56-C144-9F48-83BB-1C48253DAB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181344" y="1783080"/>
            <a:ext cx="563270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679DA0E-4AA2-434F-9609-3C60ECC48D3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63270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F58E42-9DA8-3242-946A-CA01652DEB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7F9ACC7-059C-144B-A25E-C80C310CBA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3060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9">
            <a:extLst>
              <a:ext uri="{FF2B5EF4-FFF2-40B4-BE49-F238E27FC236}">
                <a16:creationId xmlns:a16="http://schemas.microsoft.com/office/drawing/2014/main" id="{92066DBD-7FD4-A340-8B04-A592F6F71E1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A37F78A9-884A-3B4B-A97C-386A5466C2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247325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85B47504-D11B-9A4E-AB28-DFC5C2B08E8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gray">
          <a:xfrm>
            <a:off x="8119746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FAB5036-84A9-A045-85F4-DEA8DF59538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EACE5326-A06B-8749-A597-D5F2AA3AA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6132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1D027F44-BED8-D249-92A5-C0E055CEDC3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181344" y="178308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F84FCF1-8C0F-7847-9CA2-C73FB4A4950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9">
            <a:extLst>
              <a:ext uri="{FF2B5EF4-FFF2-40B4-BE49-F238E27FC236}">
                <a16:creationId xmlns:a16="http://schemas.microsoft.com/office/drawing/2014/main" id="{F806A097-5CA3-AD42-A6CB-493A822288B6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gray">
          <a:xfrm>
            <a:off x="374904" y="397764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2BFF6A7-958A-6B4A-BED4-546024920EA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181344" y="397764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60C7FE2-21B6-2C4F-B02D-69B952D3EB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5588128-585E-8047-A02C-17538739A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242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E168DD-4465-0B4B-8A22-17D9BCC5F04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322576"/>
            <a:ext cx="5340096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20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2322576"/>
            <a:ext cx="5010912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2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980944"/>
            <a:ext cx="5010912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794760"/>
            <a:ext cx="5340096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3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pic>
        <p:nvPicPr>
          <p:cNvPr id="10" name="Picture 9" descr="A picture containing box&#10;&#10;Description automatically generated">
            <a:extLst>
              <a:ext uri="{FF2B5EF4-FFF2-40B4-BE49-F238E27FC236}">
                <a16:creationId xmlns:a16="http://schemas.microsoft.com/office/drawing/2014/main" id="{E8D29318-77B3-1E4D-9438-B291D8DE9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646" y="2743198"/>
            <a:ext cx="6079179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940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E168DD-4465-0B4B-8A22-17D9BCC5F04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322576"/>
            <a:ext cx="5340096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20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2322576"/>
            <a:ext cx="5010912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2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980944"/>
            <a:ext cx="5010912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794760"/>
            <a:ext cx="5340096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399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E168DD-4465-0B4B-8A22-17D9BCC5F04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322576"/>
            <a:ext cx="5340096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20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2322576"/>
            <a:ext cx="5010912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2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980944"/>
            <a:ext cx="5010912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794760"/>
            <a:ext cx="5340096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25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E168DD-4465-0B4B-8A22-17D9BCC5F04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322576"/>
            <a:ext cx="5340096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20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2322576"/>
            <a:ext cx="5010912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2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980944"/>
            <a:ext cx="5010912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794760"/>
            <a:ext cx="5340096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672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21812-FDF9-CF4C-81D1-1556ED09FACC}"/>
              </a:ext>
            </a:extLst>
          </p:cNvPr>
          <p:cNvSpPr/>
          <p:nvPr userDrawn="1"/>
        </p:nvSpPr>
        <p:spPr>
          <a:xfrm>
            <a:off x="-2" y="0"/>
            <a:ext cx="61081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400050" indent="-173038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6072" indent="-192024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808" indent="-17303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575" indent="-17303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2610CA4-59DF-4A42-BB13-14920B9C9D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192" y="2743200"/>
            <a:ext cx="608076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781544" y="740664"/>
            <a:ext cx="2724912" cy="1261872"/>
          </a:xfrm>
        </p:spPr>
        <p:txBody>
          <a:bodyPr/>
          <a:lstStyle>
            <a:lvl1pPr algn="ctr">
              <a:buNone/>
              <a:defRPr sz="1200"/>
            </a:lvl1pPr>
          </a:lstStyle>
          <a:p>
            <a:r>
              <a:rPr lang="en-US" dirty="0"/>
              <a:t>Click to insert company logo</a:t>
            </a:r>
          </a:p>
        </p:txBody>
      </p:sp>
    </p:spTree>
    <p:extLst>
      <p:ext uri="{BB962C8B-B14F-4D97-AF65-F5344CB8AC3E}">
        <p14:creationId xmlns:p14="http://schemas.microsoft.com/office/powerpoint/2010/main" val="1518149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95383DF-5C41-694E-B663-762BCDA8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904" y="1271016"/>
            <a:ext cx="11439144" cy="3813048"/>
          </a:xfrm>
        </p:spPr>
        <p:txBody>
          <a:bodyPr wrap="square" lIns="91521" tIns="45761" rIns="91521" bIns="45761" anchor="ctr">
            <a:noAutofit/>
          </a:bodyPr>
          <a:lstStyle>
            <a:lvl1pPr marL="117579" indent="-117579" algn="ctr">
              <a:lnSpc>
                <a:spcPct val="100000"/>
              </a:lnSpc>
              <a:defRPr sz="48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D8F89F6-7439-F748-A522-19DE6E0E92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374904" y="5038344"/>
            <a:ext cx="11439144" cy="685800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21571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bg>
      <p:bgPr>
        <a:solidFill>
          <a:srgbClr val="BE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63E64E8-1830-BC42-9572-6A30A35FB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840" y="722376"/>
            <a:ext cx="11439144" cy="5404104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80000"/>
              </a:lnSpc>
              <a:defRPr sz="9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791967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9BF48-506B-854B-BDF9-7436FAE1A4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ADABBE-83C2-F04E-9D86-2EEABBE3A0F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632704" cy="1132840"/>
          </a:xfrm>
        </p:spPr>
        <p:txBody>
          <a:bodyPr wrap="square" lIns="91521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385762" indent="0">
              <a:buNone/>
              <a:defRPr/>
            </a:lvl3pPr>
            <a:lvl4pPr marL="568325" indent="0">
              <a:buNone/>
              <a:defRPr/>
            </a:lvl4pPr>
            <a:lvl5pPr marL="7461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0159EAD-5906-7946-877D-9495365D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63270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1525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900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2">
            <a:extLst>
              <a:ext uri="{FF2B5EF4-FFF2-40B4-BE49-F238E27FC236}">
                <a16:creationId xmlns:a16="http://schemas.microsoft.com/office/drawing/2014/main" id="{F909594F-29A7-CD44-AA67-93EE76FA176A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1508760" y="640080"/>
            <a:ext cx="9171432" cy="5157216"/>
          </a:xfrm>
        </p:spPr>
        <p:txBody>
          <a:bodyPr lIns="91521" tIns="45761" rIns="91521" bIns="45761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Insert video here</a:t>
            </a:r>
          </a:p>
        </p:txBody>
      </p:sp>
    </p:spTree>
    <p:extLst>
      <p:ext uri="{BB962C8B-B14F-4D97-AF65-F5344CB8AC3E}">
        <p14:creationId xmlns:p14="http://schemas.microsoft.com/office/powerpoint/2010/main" val="28268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85FBB1-4C93-2547-9726-02B0682E33A8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B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35CCEE-CD85-3841-837B-14B41C20D5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8E5C9FE-6260-2E46-8DBB-3557E1359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pic>
        <p:nvPicPr>
          <p:cNvPr id="11" name="Picture Placeholder 16" descr="A close up of a logo&#10;&#10;Description automatically generated">
            <a:extLst>
              <a:ext uri="{FF2B5EF4-FFF2-40B4-BE49-F238E27FC236}">
                <a16:creationId xmlns:a16="http://schemas.microsoft.com/office/drawing/2014/main" id="{F11AF740-92E9-4F32-897A-2143F510D5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6395" t="9972" r="4337" b="34043"/>
          <a:stretch/>
        </p:blipFill>
        <p:spPr>
          <a:xfrm>
            <a:off x="6106023" y="2743200"/>
            <a:ext cx="6085978" cy="4114801"/>
          </a:xfrm>
          <a:prstGeom prst="rect">
            <a:avLst/>
          </a:prstGeom>
          <a:gradFill flip="none" rotWithShape="1">
            <a:gsLst>
              <a:gs pos="0">
                <a:srgbClr val="E5C4FF"/>
              </a:gs>
              <a:gs pos="49000">
                <a:srgbClr val="E9C8FF"/>
              </a:gs>
              <a:gs pos="99000">
                <a:srgbClr val="EAC9FF"/>
              </a:gs>
            </a:gsLst>
            <a:lin ang="1620000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14956051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6869BE-2269-2343-8879-41CA14610243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DC318A2-0F62-4F45-925D-7B736C1ABE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19D441B-0C9C-E34D-9263-3EE414802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646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AE5DDA9-686A-2643-8D5C-DC0FE1E2C135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006BCA3-AF82-EF4F-9B57-FDD1631F55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31094D9-AE60-6A4D-8E94-3F2081FD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48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0EE9F4-F534-9640-993B-FD1327E6B8D6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59D41FA-FDED-EB44-B8DE-562EB594B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CAF0D5F-6E1F-1949-A6E3-E45B25B2F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94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325DAC-EC16-D54B-B075-8172AFE3D87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00E7524-4236-B244-98A5-F9979B7627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627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F3CA6-ECAF-694A-8E16-B5B9470F88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EDBD08-76D0-244C-9F14-CFD1C757A1EF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879537E-E4F2-D94A-BCC0-82CCD8DD49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E18D5B8-0020-5D4C-9DC7-B4E5B128E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158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FC6D14-B0E2-1F44-838D-6AD9393E24D6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8709600-BCE8-124E-8A54-B857CEED2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4AFD14-2BE9-0A45-85E7-F91890F31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424CF5-F09C-EC49-80C6-D935C9F27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121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FC6D14-B0E2-1F44-838D-6AD9393E24D6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8709600-BCE8-124E-8A54-B857CEED2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4AFD14-2BE9-0A45-85E7-F91890F31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424CF5-F09C-EC49-80C6-D935C9F27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17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4A1F5D-7DDC-1D44-9979-CBE4F318889B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B17008B-562E-A64A-B136-E9A58C30E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6C71C-5C95-7147-B6AD-61ED77A2C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87AA56A-2D9E-F64B-A45A-F08B5B850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6104846" y="-5080"/>
            <a:ext cx="60839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17AE5F6-045A-A847-BE75-02C6D50AAD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743200"/>
            <a:ext cx="60960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7DAFC9-38CB-2043-949F-6A48DE58DA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6055" t="19466" r="2898" b="2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4202F-B4E9-A04B-84E5-A0C49CA4FD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6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BFA06B5-3BB6-C447-84C5-97FE26E36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27995" r="2857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CFCB6-6F7C-944C-BE65-4F7C37C7C4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9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6AB71619-5F9D-4149-BF30-360F75CA7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9048" r="30980" b="22841"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9E20E-9D00-0E48-AE6E-B8C88633B6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4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CDD98AE-BB12-8B49-AA78-2F6BBE6A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16" t="4170" r="14369" b="32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F525F-F664-3842-9A38-CEB444FD9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3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D0337-2A8F-514F-A291-27990BC4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530352"/>
            <a:ext cx="11439144" cy="329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2AD6A-4255-7C4D-8593-580235D3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783080"/>
            <a:ext cx="11439144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D1C41-B659-8841-8F0F-A47FD84A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097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/>
              <a:t>© 2021 NetApp, Inc. Alle Rechte vorbehalten. – NETAPP VERTRAULICH –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73C12-E515-BF4A-8619-0B216ABD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097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759F7D0-245F-9D47-9329-4A69AA4AAB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9A4B8-54C9-D449-9B89-94880AAB922F}"/>
              </a:ext>
            </a:extLst>
          </p:cNvPr>
          <p:cNvPicPr>
            <a:picLocks noChangeAspect="1"/>
          </p:cNvPicPr>
          <p:nvPr userDrawn="1"/>
        </p:nvPicPr>
        <p:blipFill>
          <a:blip r:embed="rId49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4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93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8" r:id="rId10"/>
    <p:sldLayoutId id="2147483657" r:id="rId11"/>
    <p:sldLayoutId id="2147483694" r:id="rId12"/>
    <p:sldLayoutId id="2147483696" r:id="rId13"/>
    <p:sldLayoutId id="2147483695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97" r:id="rId30"/>
    <p:sldLayoutId id="2147483698" r:id="rId31"/>
    <p:sldLayoutId id="2147483699" r:id="rId32"/>
    <p:sldLayoutId id="2147483673" r:id="rId33"/>
    <p:sldLayoutId id="2147483674" r:id="rId34"/>
    <p:sldLayoutId id="2147483675" r:id="rId35"/>
    <p:sldLayoutId id="2147483676" r:id="rId36"/>
    <p:sldLayoutId id="2147483677" r:id="rId37"/>
    <p:sldLayoutId id="2147483678" r:id="rId38"/>
    <p:sldLayoutId id="2147483679" r:id="rId39"/>
    <p:sldLayoutId id="2147483680" r:id="rId40"/>
    <p:sldLayoutId id="2147483681" r:id="rId41"/>
    <p:sldLayoutId id="2147483682" r:id="rId42"/>
    <p:sldLayoutId id="2147483683" r:id="rId43"/>
    <p:sldLayoutId id="2147483684" r:id="rId44"/>
    <p:sldLayoutId id="2147483685" r:id="rId45"/>
    <p:sldLayoutId id="2147483700" r:id="rId46"/>
    <p:sldLayoutId id="2147483686" r:id="rId4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2336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sonlabs.netapp.com/lab/ontapansible" TargetMode="Externa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nsible.com/ansible/latest/collections/netapp/ontap/index.html" TargetMode="Externa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2.49/#/home" TargetMode="Externa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ndsonlabs.netapp.com/lab/ontapansible" TargetMode="External"/><Relationship Id="rId2" Type="http://schemas.openxmlformats.org/officeDocument/2006/relationships/hyperlink" Target="https://netapp.sharepoint.com/sites/wwpscoeautomation/SitePages/DevOps%20Automation%20Capabilities%20Learning%20Path.aspx" TargetMode="Externa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confluence.ngage.netapp.com/display/CXOAUTO/Customer+Automation+Project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us.ch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7877-FF36-AC49-BD18-B12CF14A0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Ansible AWX bei Talus AG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13529-E59F-484F-BB3C-F0BBBFE0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Automatisierung bei TALUS AG umgesetzt mit  Ansible AWX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8841A-FFBC-3042-BE44-F4086EF92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Horst Pauli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D7EC0-0F6C-2940-B464-30D59385BB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Professional Services Consultant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2E4BC-E990-EF4C-BC57-A523DD744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06.08.2021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B03E58C-6799-A041-8580-79EA10D9C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© 2021 NetApp, Inc. Alle Rechte vorbehalten. – NETAPP VERTRAULICH –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FC32-096A-3642-BE89-6084828F906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1347304"/>
            <a:ext cx="11439144" cy="4642016"/>
          </a:xfrm>
        </p:spPr>
        <p:txBody>
          <a:bodyPr/>
          <a:lstStyle/>
          <a:p>
            <a:pPr lvl="1"/>
            <a:r>
              <a:rPr lang="de-DE" sz="1800" dirty="0"/>
              <a:t>Kunde stellte mir eine Centos 8 VM bereit, auf der ich volle Rechte (root) bekam</a:t>
            </a:r>
          </a:p>
          <a:p>
            <a:pPr lvl="1"/>
            <a:r>
              <a:rPr lang="de-DE" sz="1800" dirty="0"/>
              <a:t>Installation von Ansible AWX (Docker Container)</a:t>
            </a:r>
          </a:p>
          <a:p>
            <a:pPr lvl="1"/>
            <a:r>
              <a:rPr lang="de-DE" sz="1800" dirty="0"/>
              <a:t>Installation Ansible Galaxy NetApp Module </a:t>
            </a:r>
          </a:p>
          <a:p>
            <a:pPr lvl="1"/>
            <a:r>
              <a:rPr lang="de-DE" sz="1800" dirty="0"/>
              <a:t>VM Kopiert und zusammen mit OnTap Simulator (2node) auf meinem Laptop installiert </a:t>
            </a:r>
          </a:p>
          <a:p>
            <a:pPr lvl="1"/>
            <a:r>
              <a:rPr lang="de-DE" sz="1800" dirty="0"/>
              <a:t>Self-Study von Ansible mittels </a:t>
            </a:r>
            <a:r>
              <a:rPr lang="de-DE" sz="1800" dirty="0">
                <a:hlinkClick r:id="rId2"/>
              </a:rPr>
              <a:t>https://handsonlabs.netapp.com/lab/ontapansible</a:t>
            </a:r>
            <a:r>
              <a:rPr lang="de-DE" sz="1800" dirty="0"/>
              <a:t> </a:t>
            </a:r>
          </a:p>
          <a:p>
            <a:pPr lvl="1"/>
            <a:r>
              <a:rPr lang="de-DE" sz="1800" dirty="0"/>
              <a:t>Erstellen erster Playbook und Test via LAB und gemäß Spezifikation des Kunden</a:t>
            </a:r>
          </a:p>
          <a:p>
            <a:pPr lvl="1"/>
            <a:r>
              <a:rPr lang="de-DE" sz="1800" dirty="0"/>
              <a:t>Copy der </a:t>
            </a:r>
            <a:r>
              <a:rPr lang="de-DE" sz="1800" dirty="0" err="1"/>
              <a:t>Playbooks</a:t>
            </a:r>
            <a:r>
              <a:rPr lang="de-DE" sz="1800" dirty="0"/>
              <a:t> auf den AWX Server des Kunden und run Test</a:t>
            </a:r>
          </a:p>
          <a:p>
            <a:pPr lvl="1"/>
            <a:r>
              <a:rPr lang="de-DE" sz="1800" dirty="0"/>
              <a:t>Einrichten / Konfigurieren von AWX mittels Web Oberfläche</a:t>
            </a:r>
          </a:p>
          <a:p>
            <a:pPr lvl="1"/>
            <a:r>
              <a:rPr lang="de-DE" sz="1800" dirty="0"/>
              <a:t>Demo und Übergabe der Scripts an Kunden</a:t>
            </a:r>
          </a:p>
          <a:p>
            <a:pPr marL="228600" lvl="1" indent="0">
              <a:buNone/>
            </a:pPr>
            <a:endParaRPr lang="de-DE" sz="1600" dirty="0"/>
          </a:p>
          <a:p>
            <a:pPr marL="228600" lvl="1" indent="0">
              <a:buNone/>
            </a:pPr>
            <a:endParaRPr lang="de-DE" sz="1600" dirty="0"/>
          </a:p>
          <a:p>
            <a:pPr marL="228600" lvl="1" indent="0">
              <a:buNone/>
            </a:pPr>
            <a:endParaRPr lang="de-DE" sz="1600" dirty="0"/>
          </a:p>
          <a:p>
            <a:pPr marL="402336" lvl="2" indent="0">
              <a:buNone/>
            </a:pPr>
            <a:endParaRPr lang="en-US" dirty="0"/>
          </a:p>
          <a:p>
            <a:endParaRPr lang="en-US" dirty="0"/>
          </a:p>
          <a:p>
            <a:pPr marL="402336" lvl="2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42C24-1D0F-A442-82FC-C3E5321942C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4904" y="967408"/>
            <a:ext cx="11439144" cy="479959"/>
          </a:xfrm>
        </p:spPr>
        <p:txBody>
          <a:bodyPr/>
          <a:lstStyle/>
          <a:p>
            <a:r>
              <a:rPr lang="de-DE" dirty="0"/>
              <a:t>Wie war der Ablauf im Projekt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A7665-FA8B-724E-83C9-2C25299BA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527736"/>
            <a:ext cx="11439144" cy="340944"/>
          </a:xfrm>
        </p:spPr>
        <p:txBody>
          <a:bodyPr/>
          <a:lstStyle/>
          <a:p>
            <a:r>
              <a:rPr lang="de-DE" dirty="0"/>
              <a:t>Vorgehen und Ablauf des Projektes</a:t>
            </a:r>
          </a:p>
        </p:txBody>
      </p:sp>
    </p:spTree>
    <p:extLst>
      <p:ext uri="{BB962C8B-B14F-4D97-AF65-F5344CB8AC3E}">
        <p14:creationId xmlns:p14="http://schemas.microsoft.com/office/powerpoint/2010/main" val="3253932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FC32-096A-3642-BE89-6084828F906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1351722"/>
            <a:ext cx="11439144" cy="4637598"/>
          </a:xfrm>
        </p:spPr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de-DE" sz="1800" dirty="0"/>
              <a:t>Einrichten der Laborumgebung auf meinem Laptop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de-DE" sz="1800" dirty="0"/>
              <a:t>Online Trainings und Lab on Demand (</a:t>
            </a:r>
            <a:r>
              <a:rPr lang="de-DE" sz="1800" dirty="0" err="1"/>
              <a:t>LoD</a:t>
            </a:r>
            <a:r>
              <a:rPr lang="de-DE" sz="1800" dirty="0"/>
              <a:t>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de-DE" sz="1800" dirty="0"/>
              <a:t>Erste Versuche aber erstmal ging gar nichts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de-DE" sz="1800" dirty="0"/>
              <a:t>ILT Training und wieder </a:t>
            </a:r>
            <a:r>
              <a:rPr lang="de-DE" sz="1800" dirty="0" err="1"/>
              <a:t>LoD</a:t>
            </a:r>
            <a:endParaRPr lang="de-DE" sz="18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de-DE" sz="1800" dirty="0"/>
              <a:t>Erste kleine Erfolge und Fortschritte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de-DE" sz="1800" dirty="0"/>
              <a:t>Dann gings plötzlich und ich war im „Flow“…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de-DE" sz="1800" dirty="0"/>
              <a:t>Zum Glück kein Termindruck durch den Kunden</a:t>
            </a:r>
          </a:p>
          <a:p>
            <a:pPr marL="2286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de-DE" sz="1800" dirty="0"/>
          </a:p>
          <a:p>
            <a:pPr marL="2286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de-DE" sz="1800" dirty="0"/>
              <a:t>Sehr Hilfreich war die Online Hilfe den OnTap Ansible Module:</a:t>
            </a:r>
          </a:p>
          <a:p>
            <a:pPr marL="2286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de-DE" sz="1800" i="1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https://docs.ansible.com/ansible/latest/collections/netapp/ontap/index.html#</a:t>
            </a:r>
            <a:endParaRPr lang="de-DE" sz="1600" i="1" dirty="0">
              <a:solidFill>
                <a:srgbClr val="002060"/>
              </a:solidFill>
            </a:endParaRPr>
          </a:p>
          <a:p>
            <a:pPr marL="2286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de-DE" sz="16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42C24-1D0F-A442-82FC-C3E5321942C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4904" y="971826"/>
            <a:ext cx="11439144" cy="475542"/>
          </a:xfrm>
        </p:spPr>
        <p:txBody>
          <a:bodyPr/>
          <a:lstStyle/>
          <a:p>
            <a:r>
              <a:rPr lang="de-DE" dirty="0"/>
              <a:t>Wie war der Ablauf des Projektes denn nun in Wirklichkeit für mich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A7665-FA8B-724E-83C9-2C25299B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 und Ablauf in Wirklichkeit</a:t>
            </a:r>
          </a:p>
        </p:txBody>
      </p:sp>
    </p:spTree>
    <p:extLst>
      <p:ext uri="{BB962C8B-B14F-4D97-AF65-F5344CB8AC3E}">
        <p14:creationId xmlns:p14="http://schemas.microsoft.com/office/powerpoint/2010/main" val="307520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FC32-096A-3642-BE89-6084828F906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1864139"/>
            <a:ext cx="11439144" cy="4125180"/>
          </a:xfrm>
        </p:spPr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de-DE" sz="1800" dirty="0"/>
              <a:t>DEMO:	AWX Webüberfläche des admin und für user1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de-DE" sz="1800" dirty="0"/>
              <a:t>DEMO:  	Linux VM - Laborumgebung auf meinem Laptop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de-DE" sz="1800" dirty="0"/>
              <a:t>DEMO:	OnTap Simulator HA-Pair</a:t>
            </a:r>
          </a:p>
          <a:p>
            <a:pPr marL="2286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de-DE" sz="1800" dirty="0"/>
          </a:p>
          <a:p>
            <a:pPr marL="228600" lvl="1" indent="0">
              <a:spcBef>
                <a:spcPts val="600"/>
              </a:spcBef>
              <a:spcAft>
                <a:spcPts val="600"/>
              </a:spcAft>
              <a:buNone/>
            </a:pPr>
            <a:endParaRPr lang="de-DE" sz="18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de-DE" sz="18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de-DE" sz="16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de-DE" sz="16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de-DE" sz="1600" dirty="0"/>
          </a:p>
          <a:p>
            <a:pPr marL="228600" lvl="1" indent="0">
              <a:buNone/>
            </a:pPr>
            <a:endParaRPr lang="de-DE" sz="1600" dirty="0"/>
          </a:p>
          <a:p>
            <a:pPr marL="228600" lvl="1" indent="0">
              <a:buNone/>
            </a:pPr>
            <a:endParaRPr lang="de-DE" sz="1600" dirty="0"/>
          </a:p>
          <a:p>
            <a:pPr marL="402336" lvl="2" indent="0">
              <a:buNone/>
            </a:pPr>
            <a:endParaRPr lang="en-US" dirty="0"/>
          </a:p>
          <a:p>
            <a:endParaRPr lang="en-US" dirty="0"/>
          </a:p>
          <a:p>
            <a:pPr marL="402336" lvl="2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42C24-1D0F-A442-82FC-C3E5321942C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4904" y="971825"/>
            <a:ext cx="11439144" cy="662609"/>
          </a:xfrm>
        </p:spPr>
        <p:txBody>
          <a:bodyPr/>
          <a:lstStyle/>
          <a:p>
            <a:r>
              <a:rPr lang="de-DE" dirty="0"/>
              <a:t>Der CIFS Power User loggt sich via WebGUI ein die Oberfläche ein und kann mittels dem Dashboard die </a:t>
            </a:r>
            <a:r>
              <a:rPr lang="de-DE" dirty="0" err="1"/>
              <a:t>Scritps</a:t>
            </a:r>
            <a:r>
              <a:rPr lang="de-DE" dirty="0"/>
              <a:t> starten. Example:    (</a:t>
            </a:r>
            <a:r>
              <a:rPr lang="de-DE" dirty="0">
                <a:hlinkClick r:id="rId2"/>
              </a:rPr>
              <a:t>Ansible AWX Server</a:t>
            </a:r>
            <a:r>
              <a:rPr lang="de-DE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A7665-FA8B-724E-83C9-2C25299B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 wie der Kunde sie jetzt Sieht (Demo)</a:t>
            </a:r>
          </a:p>
        </p:txBody>
      </p:sp>
    </p:spTree>
    <p:extLst>
      <p:ext uri="{BB962C8B-B14F-4D97-AF65-F5344CB8AC3E}">
        <p14:creationId xmlns:p14="http://schemas.microsoft.com/office/powerpoint/2010/main" val="293757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13AB43-E1C4-4A4D-847B-46A6E67D1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Scripts und Playbooks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99FF4-99EE-D942-B9D6-C6DD5F04D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FA414-4A64-B545-B539-3767DEBC2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35943F-6CB6-B840-AC5F-1E887309F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290" y="4638621"/>
            <a:ext cx="5723709" cy="1024128"/>
          </a:xfrm>
        </p:spPr>
        <p:txBody>
          <a:bodyPr/>
          <a:lstStyle/>
          <a:p>
            <a:pPr lvl="1"/>
            <a:r>
              <a:rPr lang="de-DE" sz="1600" dirty="0">
                <a:solidFill>
                  <a:schemeClr val="tx1"/>
                </a:solidFill>
              </a:rPr>
              <a:t>Wie sieht denn nun ein Ansible Playbook </a:t>
            </a:r>
            <a:r>
              <a:rPr lang="de-CH" sz="1600" dirty="0">
                <a:solidFill>
                  <a:schemeClr val="tx1"/>
                </a:solidFill>
              </a:rPr>
              <a:t>des</a:t>
            </a:r>
            <a:r>
              <a:rPr lang="de-DE" sz="1600" dirty="0">
                <a:solidFill>
                  <a:schemeClr val="tx1"/>
                </a:solidFill>
              </a:rPr>
              <a:t> Kunden aus?</a:t>
            </a:r>
          </a:p>
        </p:txBody>
      </p:sp>
    </p:spTree>
    <p:extLst>
      <p:ext uri="{BB962C8B-B14F-4D97-AF65-F5344CB8AC3E}">
        <p14:creationId xmlns:p14="http://schemas.microsoft.com/office/powerpoint/2010/main" val="216221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FC32-096A-3642-BE89-6084828F906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660" y="1672645"/>
            <a:ext cx="11439144" cy="4564712"/>
          </a:xfrm>
        </p:spPr>
        <p:txBody>
          <a:bodyPr/>
          <a:lstStyle/>
          <a:p>
            <a:pPr marL="402336" lvl="2" indent="0">
              <a:buNone/>
            </a:pPr>
            <a:endParaRPr lang="de-CH" dirty="0"/>
          </a:p>
          <a:p>
            <a:pPr marL="402336" lvl="2" indent="0">
              <a:buNone/>
            </a:pPr>
            <a:r>
              <a:rPr lang="de-CH" dirty="0"/>
              <a:t>Beispiel Playbook und Skripte:</a:t>
            </a:r>
          </a:p>
          <a:p>
            <a:pPr marL="402336" lvl="2" indent="0">
              <a:buNone/>
            </a:pPr>
            <a:r>
              <a:rPr lang="de-CH" dirty="0">
                <a:solidFill>
                  <a:srgbClr val="002060"/>
                </a:solidFill>
              </a:rPr>
              <a:t>03_talus_neues_volume_und_Share_einrichten.yml</a:t>
            </a:r>
          </a:p>
          <a:p>
            <a:pPr marL="402336" lvl="2" indent="0">
              <a:buNone/>
            </a:pPr>
            <a:endParaRPr lang="de-CH" dirty="0"/>
          </a:p>
          <a:p>
            <a:pPr marL="402336" lvl="2" indent="0">
              <a:buNone/>
            </a:pPr>
            <a:r>
              <a:rPr lang="de-CH" dirty="0">
                <a:solidFill>
                  <a:srgbClr val="002060"/>
                </a:solidFill>
              </a:rPr>
              <a:t>04_talus_neuer_Kunde_einrichten.yml  </a:t>
            </a:r>
          </a:p>
          <a:p>
            <a:pPr marL="402336" lvl="2" indent="0">
              <a:buNone/>
            </a:pPr>
            <a:r>
              <a:rPr lang="de-DE" dirty="0">
                <a:solidFill>
                  <a:srgbClr val="002060"/>
                </a:solidFill>
              </a:rPr>
              <a:t>tempmount.sh</a:t>
            </a:r>
          </a:p>
          <a:p>
            <a:pPr marL="402336" lvl="2" indent="0">
              <a:buNone/>
            </a:pPr>
            <a:endParaRPr lang="de-DE" dirty="0">
              <a:solidFill>
                <a:srgbClr val="002060"/>
              </a:solidFill>
            </a:endParaRPr>
          </a:p>
          <a:p>
            <a:pPr marL="402336" lvl="2" indent="0">
              <a:buNone/>
            </a:pPr>
            <a:r>
              <a:rPr lang="fr-FR" dirty="0">
                <a:solidFill>
                  <a:srgbClr val="002060"/>
                </a:solidFill>
              </a:rPr>
              <a:t>05_talus_abfrage_quotas.yml</a:t>
            </a:r>
          </a:p>
          <a:p>
            <a:pPr marL="402336" lvl="2" indent="0">
              <a:buNone/>
            </a:pPr>
            <a:endParaRPr lang="de-DE" dirty="0">
              <a:solidFill>
                <a:srgbClr val="002060"/>
              </a:solidFill>
            </a:endParaRPr>
          </a:p>
          <a:p>
            <a:pPr marL="402336" lvl="2" indent="0">
              <a:buNone/>
            </a:pPr>
            <a:r>
              <a:rPr lang="de-CH" dirty="0">
                <a:solidFill>
                  <a:srgbClr val="002060"/>
                </a:solidFill>
              </a:rPr>
              <a:t>06_talus_neue_quota_einrichten.yml</a:t>
            </a:r>
            <a:endParaRPr lang="de-DE" dirty="0">
              <a:solidFill>
                <a:srgbClr val="002060"/>
              </a:solidFill>
            </a:endParaRPr>
          </a:p>
          <a:p>
            <a:pPr marL="402336" lvl="2" indent="0">
              <a:buNone/>
            </a:pPr>
            <a:endParaRPr lang="de-DE" dirty="0">
              <a:solidFill>
                <a:srgbClr val="002060"/>
              </a:solidFill>
            </a:endParaRPr>
          </a:p>
          <a:p>
            <a:pPr marL="402336" lvl="2" indent="0">
              <a:buNone/>
            </a:pPr>
            <a:r>
              <a:rPr lang="en-US" dirty="0">
                <a:solidFill>
                  <a:srgbClr val="002060"/>
                </a:solidFill>
              </a:rPr>
              <a:t>07_talus_list_scan_shares.yml</a:t>
            </a:r>
          </a:p>
          <a:p>
            <a:pPr marL="402336" lvl="2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402336" lvl="2" indent="0">
              <a:buNone/>
            </a:pPr>
            <a:r>
              <a:rPr lang="de-CH" dirty="0">
                <a:solidFill>
                  <a:srgbClr val="002060"/>
                </a:solidFill>
              </a:rPr>
              <a:t>08_talus_neuen_share_einrichten.yml</a:t>
            </a:r>
            <a:endParaRPr lang="en-US" dirty="0">
              <a:solidFill>
                <a:srgbClr val="002060"/>
              </a:solidFill>
            </a:endParaRPr>
          </a:p>
          <a:p>
            <a:pPr marL="402336" lvl="2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402336" lvl="2" indent="0">
              <a:buNone/>
            </a:pPr>
            <a:r>
              <a:rPr lang="de-CH" dirty="0">
                <a:solidFill>
                  <a:srgbClr val="002060"/>
                </a:solidFill>
              </a:rPr>
              <a:t>09_talus_bestehenden_share_loeschen.yml</a:t>
            </a:r>
          </a:p>
          <a:p>
            <a:pPr marL="402336" lvl="2" indent="0">
              <a:buNone/>
            </a:pPr>
            <a:endParaRPr lang="de-CH" dirty="0">
              <a:solidFill>
                <a:srgbClr val="002060"/>
              </a:solidFill>
            </a:endParaRPr>
          </a:p>
          <a:p>
            <a:pPr marL="402336" lvl="2" indent="0">
              <a:buNone/>
            </a:pP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42C24-1D0F-A442-82FC-C3E5321942C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4904" y="816432"/>
            <a:ext cx="11439144" cy="954942"/>
          </a:xfrm>
        </p:spPr>
        <p:txBody>
          <a:bodyPr/>
          <a:lstStyle/>
          <a:p>
            <a:r>
              <a:rPr lang="de-DE" dirty="0"/>
              <a:t>Wie sieht denn nun ein </a:t>
            </a:r>
            <a:r>
              <a:rPr lang="de-DE" sz="1800" dirty="0">
                <a:solidFill>
                  <a:schemeClr val="tx1"/>
                </a:solidFill>
              </a:rPr>
              <a:t>Ansible Playbook </a:t>
            </a:r>
            <a:r>
              <a:rPr lang="de-CH" sz="1800" dirty="0">
                <a:solidFill>
                  <a:schemeClr val="tx1"/>
                </a:solidFill>
              </a:rPr>
              <a:t>des</a:t>
            </a:r>
            <a:r>
              <a:rPr lang="de-DE" sz="1800" dirty="0">
                <a:solidFill>
                  <a:schemeClr val="tx1"/>
                </a:solidFill>
              </a:rPr>
              <a:t> Kunden aus?</a:t>
            </a:r>
          </a:p>
          <a:p>
            <a:endParaRPr lang="de-DE" sz="1000" dirty="0">
              <a:solidFill>
                <a:schemeClr val="tx1"/>
              </a:solidFill>
            </a:endParaRPr>
          </a:p>
          <a:p>
            <a:r>
              <a:rPr lang="de-DE" dirty="0"/>
              <a:t>Was habe ich anhand der </a:t>
            </a:r>
            <a:r>
              <a:rPr lang="de-DE" dirty="0">
                <a:solidFill>
                  <a:schemeClr val="bg2">
                    <a:lumMod val="10000"/>
                  </a:schemeClr>
                </a:solidFill>
              </a:rPr>
              <a:t>Spezifikation</a:t>
            </a:r>
            <a:r>
              <a:rPr lang="de-DE" dirty="0"/>
              <a:t> erstellt?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A7665-FA8B-724E-83C9-2C25299B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und Playbooks</a:t>
            </a:r>
            <a:endParaRPr lang="de-DE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810E63-D9B7-4796-92B4-CDFB55A0D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024371"/>
              </p:ext>
            </p:extLst>
          </p:nvPr>
        </p:nvGraphicFramePr>
        <p:xfrm>
          <a:off x="98425" y="98425"/>
          <a:ext cx="12255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225440" imgH="350640" progId="Package">
                  <p:embed/>
                </p:oleObj>
              </mc:Choice>
              <mc:Fallback>
                <p:oleObj name="Packager Shell Object" showAsIcon="1" r:id="rId2" imgW="1225440" imgH="3506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225550" cy="350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66893BA-12C4-437A-B3B9-571304AB92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379401"/>
              </p:ext>
            </p:extLst>
          </p:nvPr>
        </p:nvGraphicFramePr>
        <p:xfrm>
          <a:off x="98425" y="98425"/>
          <a:ext cx="12255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225440" imgH="350640" progId="Package">
                  <p:embed/>
                </p:oleObj>
              </mc:Choice>
              <mc:Fallback>
                <p:oleObj name="Packager Shell Object" showAsIcon="1" r:id="rId4" imgW="1225440" imgH="3506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225550" cy="350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855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DC27E6-F936-6446-947D-6E3B42B692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5999" y="830471"/>
            <a:ext cx="6096001" cy="5172764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Ansible AWX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400" dirty="0"/>
              <a:t>Nice and easy to learn Web GUI to automate</a:t>
            </a:r>
          </a:p>
          <a:p>
            <a:pPr marL="0" indent="0">
              <a:spcBef>
                <a:spcPts val="20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Writing ansible playbook’s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400" dirty="0"/>
              <a:t>It takes time and effort to get up to speed but it’s worth off</a:t>
            </a:r>
          </a:p>
          <a:p>
            <a:pPr marL="0" indent="0">
              <a:spcBef>
                <a:spcPts val="20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Learning Ansible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 here to become an Ansible Automation “Specialist”</a:t>
            </a: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de-DE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https://handsonlabs.netapp.com/lab/ontapansible</a:t>
            </a:r>
            <a:endParaRPr lang="de-DE" sz="1400" dirty="0">
              <a:solidFill>
                <a:srgbClr val="0070C0"/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endParaRPr lang="en-US" sz="1400" dirty="0"/>
          </a:p>
          <a:p>
            <a:pPr marL="0" indent="0">
              <a:spcBef>
                <a:spcPts val="200"/>
              </a:spcBef>
              <a:buNone/>
            </a:pPr>
            <a:r>
              <a:rPr lang="en-US" b="1" dirty="0"/>
              <a:t>Documented the project also on our confluence Page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1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https://confluence.ngage.netapp.com/display/CXOAUTO/Customer+Automation+Projects</a:t>
            </a: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endParaRPr lang="en-US" sz="1400" dirty="0"/>
          </a:p>
          <a:p>
            <a:pPr marL="0" indent="0">
              <a:spcBef>
                <a:spcPts val="20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Q&amp;A</a:t>
            </a:r>
          </a:p>
          <a:p>
            <a:pPr marL="0" indent="0">
              <a:spcBef>
                <a:spcPts val="200"/>
              </a:spcBef>
              <a:buNone/>
            </a:pP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6D2BD-7E34-9F42-A4B9-B668596E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7B384-3DD9-2142-B2A4-35BEFEEC1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DB532-F595-6C4C-862B-8C410DA7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2697480"/>
            <a:ext cx="5340096" cy="1887772"/>
          </a:xfrm>
        </p:spPr>
        <p:txBody>
          <a:bodyPr/>
          <a:lstStyle/>
          <a:p>
            <a:pPr algn="ctr"/>
            <a:r>
              <a:rPr lang="de-CH" dirty="0"/>
              <a:t>Key Take-aways </a:t>
            </a:r>
            <a:br>
              <a:rPr lang="de-CH" dirty="0"/>
            </a:br>
            <a:br>
              <a:rPr lang="de-CH" dirty="0"/>
            </a:br>
            <a:r>
              <a:rPr lang="de-CH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3213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8E44F7-4BDD-B745-A9C6-7F09B84C4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dirty="0"/>
              <a:t>© 2021 NetApp, Inc. Alle Rechte vorbehalten. – NETAPP VERTRAULICH – 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67944-872C-2149-AE6B-59FE0732A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071A5F3-A4FF-4CEE-8215-C08835B585C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1DC1EE0-8C10-4732-8089-92BA603F423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/>
          <a:stretch/>
        </p:blipFill>
        <p:spPr>
          <a:xfrm>
            <a:off x="6216650" y="0"/>
            <a:ext cx="5863589" cy="6857999"/>
          </a:xfr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07398F-F09E-0D47-B59E-2CD8A5C2956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4904" y="816432"/>
            <a:ext cx="5340096" cy="63093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Automatisierung </a:t>
            </a:r>
            <a:r>
              <a:rPr lang="de-CH" dirty="0"/>
              <a:t>mittels</a:t>
            </a:r>
            <a:r>
              <a:rPr lang="en-US" dirty="0"/>
              <a:t> Ansible AWX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897AC51-9B59-414B-97BE-39C73074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527736"/>
            <a:ext cx="5340096" cy="329184"/>
          </a:xfrm>
        </p:spPr>
        <p:txBody>
          <a:bodyPr wrap="square" anchor="b">
            <a:normAutofit/>
          </a:bodyPr>
          <a:lstStyle/>
          <a:p>
            <a:r>
              <a:rPr lang="en-US" sz="170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28D30-C70E-AE40-AA5C-254042D049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4904" y="1736064"/>
            <a:ext cx="5340096" cy="4253256"/>
          </a:xfrm>
        </p:spPr>
        <p:txBody>
          <a:bodyPr wrap="square">
            <a:normAutofit lnSpcReduction="10000"/>
          </a:bodyPr>
          <a:lstStyle/>
          <a:p>
            <a:r>
              <a:rPr lang="de-CH" dirty="0"/>
              <a:t>Wer ist Talus AG</a:t>
            </a:r>
          </a:p>
          <a:p>
            <a:pPr lvl="1"/>
            <a:r>
              <a:rPr lang="de-CH" sz="1800" dirty="0"/>
              <a:t>Vorstellung des Kunden</a:t>
            </a:r>
          </a:p>
          <a:p>
            <a:r>
              <a:rPr lang="de-CH" dirty="0"/>
              <a:t>Vorstellung des </a:t>
            </a:r>
            <a:r>
              <a:rPr lang="en-US" dirty="0"/>
              <a:t>Projekt </a:t>
            </a:r>
            <a:endParaRPr lang="de-CH" dirty="0"/>
          </a:p>
          <a:p>
            <a:pPr lvl="1"/>
            <a:r>
              <a:rPr lang="de-DE" sz="1800" dirty="0"/>
              <a:t>Ausgangslage und Aufgabenstellung?</a:t>
            </a:r>
          </a:p>
          <a:p>
            <a:r>
              <a:rPr lang="de-CH" dirty="0"/>
              <a:t>Lösungsarchitektur</a:t>
            </a:r>
          </a:p>
          <a:p>
            <a:pPr lvl="1"/>
            <a:r>
              <a:rPr lang="de-DE" sz="1800" dirty="0"/>
              <a:t>Was wurde beim Kunden umgesetzt?</a:t>
            </a:r>
          </a:p>
          <a:p>
            <a:pPr lvl="1"/>
            <a:r>
              <a:rPr lang="de-DE" sz="1800" dirty="0"/>
              <a:t>DEMO</a:t>
            </a:r>
          </a:p>
          <a:p>
            <a:r>
              <a:rPr lang="en-US" dirty="0"/>
              <a:t>Scripts und Playbooks</a:t>
            </a:r>
          </a:p>
          <a:p>
            <a:pPr lvl="1"/>
            <a:r>
              <a:rPr lang="de-DE" sz="1800" dirty="0"/>
              <a:t>Wie sieht denn nun ein Ansible Playbook </a:t>
            </a:r>
            <a:r>
              <a:rPr lang="de-CH" sz="1800" dirty="0"/>
              <a:t>des</a:t>
            </a:r>
            <a:r>
              <a:rPr lang="de-DE" sz="1800" dirty="0"/>
              <a:t> Kunden aus?</a:t>
            </a:r>
          </a:p>
          <a:p>
            <a:r>
              <a:rPr lang="de-CH" dirty="0"/>
              <a:t>Q&amp;A und Key take-aways</a:t>
            </a:r>
          </a:p>
          <a:p>
            <a:pPr lvl="1"/>
            <a:r>
              <a:rPr lang="de-DE" sz="1800" dirty="0"/>
              <a:t>Was solltet Ihr mitgenommen haben?</a:t>
            </a:r>
          </a:p>
        </p:txBody>
      </p:sp>
    </p:spTree>
    <p:extLst>
      <p:ext uri="{BB962C8B-B14F-4D97-AF65-F5344CB8AC3E}">
        <p14:creationId xmlns:p14="http://schemas.microsoft.com/office/powerpoint/2010/main" val="340111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35943F-6CB6-B840-AC5F-1E887309F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Vorstellung des Kunden?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3AB43-E1C4-4A4D-847B-46A6E67D1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Wer</a:t>
            </a:r>
            <a:r>
              <a:rPr lang="en-US" dirty="0"/>
              <a:t> ist </a:t>
            </a:r>
            <a:r>
              <a:rPr lang="de-DE" dirty="0"/>
              <a:t>TALUS</a:t>
            </a:r>
            <a:r>
              <a:rPr lang="en-US" dirty="0"/>
              <a:t> AG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99FF4-99EE-D942-B9D6-C6DD5F04D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© 2021 NetApp, Inc. Alle Rechte vorbehalten. – NETAPP VERTRAULICH –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FA414-4A64-B545-B539-3767DEBC2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6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E71616F-6ED5-4559-A8DE-891578ED98D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50009" y="935122"/>
            <a:ext cx="2565977" cy="445804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© 2021 NetApp, Inc. Alle Rechte vorbehalten. – NETAPP VERTRAULICH –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42C24-1D0F-A442-82FC-C3E5321942C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74904" y="1505802"/>
            <a:ext cx="11439144" cy="4690281"/>
          </a:xfrm>
        </p:spPr>
        <p:txBody>
          <a:bodyPr/>
          <a:lstStyle/>
          <a:p>
            <a:endParaRPr lang="en-US" dirty="0"/>
          </a:p>
          <a:p>
            <a:r>
              <a:rPr lang="de-CH" dirty="0"/>
              <a:t>Talus AG wurde1994 gegründet </a:t>
            </a:r>
          </a:p>
          <a:p>
            <a:r>
              <a:rPr lang="de-CH" dirty="0"/>
              <a:t>Ist ein unabhängiges und inhabergeführtes KMU</a:t>
            </a:r>
          </a:p>
          <a:p>
            <a:endParaRPr lang="de-CH" dirty="0"/>
          </a:p>
          <a:p>
            <a:r>
              <a:rPr lang="de-CH" dirty="0"/>
              <a:t>Bietet IT Gesamtlösungen für: </a:t>
            </a:r>
          </a:p>
          <a:p>
            <a:pPr marL="285750" indent="-285750">
              <a:buFontTx/>
              <a:buChar char="-"/>
            </a:pPr>
            <a:r>
              <a:rPr lang="de-CH" dirty="0"/>
              <a:t>Öffentliche Verwaltungen </a:t>
            </a:r>
          </a:p>
          <a:p>
            <a:pPr marL="285750" indent="-285750">
              <a:buFontTx/>
              <a:buChar char="-"/>
            </a:pPr>
            <a:r>
              <a:rPr lang="de-CH" dirty="0"/>
              <a:t>Energieversorger</a:t>
            </a:r>
          </a:p>
          <a:p>
            <a:pPr marL="285750" indent="-285750">
              <a:buFontTx/>
              <a:buChar char="-"/>
            </a:pPr>
            <a:r>
              <a:rPr lang="de-CH" dirty="0"/>
              <a:t>Schulen</a:t>
            </a:r>
          </a:p>
          <a:p>
            <a:pPr marL="285750" indent="-285750">
              <a:buFontTx/>
              <a:buChar char="-"/>
            </a:pPr>
            <a:r>
              <a:rPr lang="de-CH" dirty="0"/>
              <a:t>Kirchgemeinden</a:t>
            </a:r>
          </a:p>
          <a:p>
            <a:pPr marL="285750" indent="-285750">
              <a:buFontTx/>
              <a:buChar char="-"/>
            </a:pPr>
            <a:r>
              <a:rPr lang="de-CH" dirty="0"/>
              <a:t>Treuhänder</a:t>
            </a:r>
          </a:p>
          <a:p>
            <a:pPr marL="285750" indent="-285750">
              <a:buFontTx/>
              <a:buChar char="-"/>
            </a:pPr>
            <a:endParaRPr lang="de-CH" dirty="0"/>
          </a:p>
          <a:p>
            <a:pPr marL="285750" indent="-285750">
              <a:buFontTx/>
              <a:buChar char="-"/>
            </a:pPr>
            <a:endParaRPr lang="de-CH" dirty="0"/>
          </a:p>
          <a:p>
            <a:pPr marL="285750" indent="-285750">
              <a:buFontTx/>
              <a:buChar char="-"/>
            </a:pPr>
            <a:endParaRPr lang="de-CH" dirty="0"/>
          </a:p>
          <a:p>
            <a:endParaRPr lang="de-CH" dirty="0"/>
          </a:p>
          <a:p>
            <a:r>
              <a:rPr lang="de-CH" dirty="0"/>
              <a:t>Langjähriger NetApp Kunde </a:t>
            </a:r>
          </a:p>
          <a:p>
            <a:r>
              <a:rPr lang="de-CH" dirty="0"/>
              <a:t>und NetApp Partner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A7665-FA8B-724E-83C9-2C25299BA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428" y="539496"/>
            <a:ext cx="11439144" cy="329184"/>
          </a:xfrm>
        </p:spPr>
        <p:txBody>
          <a:bodyPr/>
          <a:lstStyle/>
          <a:p>
            <a:r>
              <a:rPr lang="de-DE" dirty="0"/>
              <a:t>Wer</a:t>
            </a:r>
            <a:r>
              <a:rPr lang="en-US" dirty="0"/>
              <a:t> ist Talus AG   </a:t>
            </a:r>
            <a:r>
              <a:rPr lang="en-US" sz="1800" b="0" u="sng" dirty="0">
                <a:hlinkClick r:id="rId3"/>
              </a:rPr>
              <a:t>www.talus.ch</a:t>
            </a:r>
            <a:r>
              <a:rPr lang="en-US" sz="1800" b="0" u="sng" dirty="0"/>
              <a:t> </a:t>
            </a:r>
            <a:endParaRPr lang="en-US" b="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AEB6D-A1E2-4735-A874-A6DC794CD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18" y="2461369"/>
            <a:ext cx="7425635" cy="318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35943F-6CB6-B840-AC5F-1E887309F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de-DE" sz="1800" dirty="0">
                <a:solidFill>
                  <a:schemeClr val="tx1"/>
                </a:solidFill>
              </a:rPr>
              <a:t>Ausgangslage und Aufgabenstellung?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3AB43-E1C4-4A4D-847B-46A6E67D1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Vorstellung des </a:t>
            </a:r>
            <a:r>
              <a:rPr lang="en-US" dirty="0"/>
              <a:t>Projekt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99FF4-99EE-D942-B9D6-C6DD5F04D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© 2021 NetApp, Inc. Alle Rechte vorbehalten. – NETAPP VERTRAULICH –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FA414-4A64-B545-B539-3767DEBC2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4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FC32-096A-3642-BE89-6084828F906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1400313"/>
            <a:ext cx="11439144" cy="4929951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de-DE" sz="2000" b="1" dirty="0">
                <a:latin typeface="+mj-lt"/>
              </a:rPr>
              <a:t>Aufgabenstellung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Ziel</a:t>
            </a:r>
            <a:r>
              <a:rPr lang="en-US" dirty="0"/>
              <a:t> ist das </a:t>
            </a:r>
            <a:r>
              <a:rPr lang="de-CH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«Power CIFS User» ohne Adminrechte auf dem Storage, die täglichen Tasks erledigen können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Kunde </a:t>
            </a:r>
            <a:r>
              <a:rPr lang="de-DE" dirty="0"/>
              <a:t>Erstelle</a:t>
            </a:r>
            <a:r>
              <a:rPr lang="en-US" dirty="0"/>
              <a:t> ein Dokument mit den </a:t>
            </a:r>
            <a:r>
              <a:rPr lang="de-DE" dirty="0"/>
              <a:t>Spezifikationen.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Folgende Tasks zur Automatisierung wurden in der Spezifikation durch den Kunden beschrieben: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600" dirty="0"/>
              <a:t>Neues Volumen erstellen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600" dirty="0"/>
              <a:t>Neuer Kunde anlegen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600" dirty="0"/>
              <a:t>Abfrage Quotas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600" dirty="0"/>
              <a:t>Neue Quotas setzten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/>
              <a:t>FPolicy</a:t>
            </a:r>
            <a:r>
              <a:rPr lang="de-DE" sz="1600" dirty="0"/>
              <a:t> per Skript setzten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600" dirty="0"/>
              <a:t>Share erstellen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600" dirty="0"/>
              <a:t>Share löschen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© 2021 NetApp, Inc. Alle Rechte vorbehalten. – NETAPP VERTRAULICH –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42C24-1D0F-A442-82FC-C3E5321942C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de-DE" dirty="0"/>
              <a:t>Wie können regelmäßig</a:t>
            </a:r>
            <a:r>
              <a:rPr lang="en-US" dirty="0"/>
              <a:t> </a:t>
            </a:r>
            <a:r>
              <a:rPr lang="de-DE" dirty="0"/>
              <a:t>anfallenden</a:t>
            </a:r>
            <a:r>
              <a:rPr lang="en-US" dirty="0"/>
              <a:t> Storage Task </a:t>
            </a:r>
            <a:r>
              <a:rPr lang="de-DE" dirty="0"/>
              <a:t>durch das Windows Teams direkt ausgeführt </a:t>
            </a:r>
            <a:r>
              <a:rPr lang="en-US" dirty="0"/>
              <a:t>werden?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A7665-FA8B-724E-83C9-2C25299B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de-DE" b="1"/>
              <a:t>Ausgangslage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04302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B369B46-6938-4C48-AA28-3952C4FDFEE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218608" y="1145616"/>
            <a:ext cx="7597913" cy="5316813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© 2021 NetApp, Inc. Alle Rechte vorbehalten. – NETAPP VERTRAULICH –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42C24-1D0F-A442-82FC-C3E5321942C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de-DE" dirty="0"/>
              <a:t>Wie sieht die Systemlandschaft bei der Talus AG aus?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A7665-FA8B-724E-83C9-2C25299B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NetApp Architektur</a:t>
            </a:r>
          </a:p>
        </p:txBody>
      </p:sp>
    </p:spTree>
    <p:extLst>
      <p:ext uri="{BB962C8B-B14F-4D97-AF65-F5344CB8AC3E}">
        <p14:creationId xmlns:p14="http://schemas.microsoft.com/office/powerpoint/2010/main" val="1845409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35943F-6CB6-B840-AC5F-1E887309F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wurde beim Kunden Umgesetzt?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3AB43-E1C4-4A4D-847B-46A6E67D1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Lösungsarchitektur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99FF4-99EE-D942-B9D6-C6DD5F04D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FA414-4A64-B545-B539-3767DEBC2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2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FC32-096A-3642-BE89-6084828F906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02336" lvl="2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© 2021 NetApp, Inc. Alle Rechte vorbehalten. – NETAPP VERTRAULICH –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42C24-1D0F-A442-82FC-C3E5321942C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de-DE" dirty="0"/>
              <a:t>Was wurde beim Kunden Umgesetzt?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A7665-FA8B-724E-83C9-2C25299B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Lösungsarchitektur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1BC6C81-DE04-4D82-B474-44A3F037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73" y="1136782"/>
            <a:ext cx="7613995" cy="53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8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7">
      <a:dk1>
        <a:srgbClr val="000000"/>
      </a:dk1>
      <a:lt1>
        <a:srgbClr val="FFFFFF"/>
      </a:lt1>
      <a:dk2>
        <a:srgbClr val="65D097"/>
      </a:dk2>
      <a:lt2>
        <a:srgbClr val="CCCCCC"/>
      </a:lt2>
      <a:accent1>
        <a:srgbClr val="5CC3FF"/>
      </a:accent1>
      <a:accent2>
        <a:srgbClr val="BBE5FF"/>
      </a:accent2>
      <a:accent3>
        <a:srgbClr val="FFF746"/>
      </a:accent3>
      <a:accent4>
        <a:srgbClr val="FFBCA3"/>
      </a:accent4>
      <a:accent5>
        <a:srgbClr val="D82841"/>
      </a:accent5>
      <a:accent6>
        <a:srgbClr val="B386FF"/>
      </a:accent6>
      <a:hlink>
        <a:srgbClr val="5CC3FF"/>
      </a:hlink>
      <a:folHlink>
        <a:srgbClr val="CCCC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glish-NetApp-PPT-Template-12152020_working" id="{1157D853-16C9-4A9D-A306-4EE7B8C160BF}" vid="{F077298D-251F-4612-8A15-8516CF2ABD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A42893CA180A4FBA4BD4A94742BB7D" ma:contentTypeVersion="6" ma:contentTypeDescription="Create a new document." ma:contentTypeScope="" ma:versionID="72e0396024a97fbc839116da72d527f8">
  <xsd:schema xmlns:xsd="http://www.w3.org/2001/XMLSchema" xmlns:xs="http://www.w3.org/2001/XMLSchema" xmlns:p="http://schemas.microsoft.com/office/2006/metadata/properties" xmlns:ns2="a7fe9ef1-3345-4171-907f-123a32931076" xmlns:ns3="3cf88f00-2914-49f0-b7f9-910edadcf5ca" targetNamespace="http://schemas.microsoft.com/office/2006/metadata/properties" ma:root="true" ma:fieldsID="ffedfc19f8be7abe22f859f5e33dff4f" ns2:_="" ns3:_="">
    <xsd:import namespace="a7fe9ef1-3345-4171-907f-123a32931076"/>
    <xsd:import namespace="3cf88f00-2914-49f0-b7f9-910edadcf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e9ef1-3345-4171-907f-123a329310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f88f00-2914-49f0-b7f9-910edadcf5c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9B92BB-0EF4-462B-8D88-B5412CB553F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581B4D-021F-447C-8F7C-BE1FA7621C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F8C309-A37F-42ED-9D3B-D1435BED4A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fe9ef1-3345-4171-907f-123a32931076"/>
    <ds:schemaRef ds:uri="3cf88f00-2914-49f0-b7f9-910edadcf5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934</Words>
  <Application>Microsoft Office PowerPoint</Application>
  <PresentationFormat>Widescreen</PresentationFormat>
  <Paragraphs>167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Office Theme</vt:lpstr>
      <vt:lpstr>Packager Shell Object</vt:lpstr>
      <vt:lpstr>Ansible AWX bei Talus AG </vt:lpstr>
      <vt:lpstr>Agenda</vt:lpstr>
      <vt:lpstr>Wer ist TALUS AG</vt:lpstr>
      <vt:lpstr>Wer ist Talus AG   www.talus.ch </vt:lpstr>
      <vt:lpstr>Vorstellung des Projekt </vt:lpstr>
      <vt:lpstr>Ausgangslage</vt:lpstr>
      <vt:lpstr>NetApp Architektur</vt:lpstr>
      <vt:lpstr>Lösungsarchitektur</vt:lpstr>
      <vt:lpstr>Lösungsarchitektur</vt:lpstr>
      <vt:lpstr>Vorgehen und Ablauf des Projektes</vt:lpstr>
      <vt:lpstr>Vorgehen und Ablauf in Wirklichkeit</vt:lpstr>
      <vt:lpstr>Lösung wie der Kunde sie jetzt Sieht (Demo)</vt:lpstr>
      <vt:lpstr>Scripts und Playbooks</vt:lpstr>
      <vt:lpstr>Scripts und Playbooks</vt:lpstr>
      <vt:lpstr>Key Take-aways  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D'Agostino</dc:creator>
  <cp:lastModifiedBy>Pauli, Horst</cp:lastModifiedBy>
  <cp:revision>102</cp:revision>
  <dcterms:created xsi:type="dcterms:W3CDTF">2020-09-14T23:07:48Z</dcterms:created>
  <dcterms:modified xsi:type="dcterms:W3CDTF">2021-08-06T12:16:48Z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0x010100B0A42893CA180A4FBA4BD4A94742BB7D</vt:lpwstr>
  </property>
</Properties>
</file>